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38DF782-656F-4EBE-B967-ABB9A46991F6}">
  <a:tblStyle styleId="{838DF782-656F-4EBE-B967-ABB9A46991F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3c8e5577a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3c8e5577a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3f1a8d734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3f1a8d734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3f1a8d734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3f1a8d734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3f1a8d7346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3f1a8d7346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4fcee054d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4fcee054d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ccddaec58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ccddaec58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5.png"/><Relationship Id="rId10" Type="http://schemas.openxmlformats.org/officeDocument/2006/relationships/image" Target="../media/image3.png"/><Relationship Id="rId13" Type="http://schemas.openxmlformats.org/officeDocument/2006/relationships/image" Target="../media/image19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9" Type="http://schemas.openxmlformats.org/officeDocument/2006/relationships/image" Target="../media/image7.png"/><Relationship Id="rId14" Type="http://schemas.openxmlformats.org/officeDocument/2006/relationships/image" Target="../media/image16.png"/><Relationship Id="rId5" Type="http://schemas.openxmlformats.org/officeDocument/2006/relationships/image" Target="../media/image9.png"/><Relationship Id="rId6" Type="http://schemas.openxmlformats.org/officeDocument/2006/relationships/image" Target="../media/image18.png"/><Relationship Id="rId7" Type="http://schemas.openxmlformats.org/officeDocument/2006/relationships/image" Target="../media/image10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8.png"/><Relationship Id="rId5" Type="http://schemas.openxmlformats.org/officeDocument/2006/relationships/image" Target="../media/image17.png"/><Relationship Id="rId6" Type="http://schemas.openxmlformats.org/officeDocument/2006/relationships/image" Target="../media/image4.png"/><Relationship Id="rId7" Type="http://schemas.openxmlformats.org/officeDocument/2006/relationships/image" Target="../media/image7.png"/><Relationship Id="rId8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6.png"/><Relationship Id="rId6" Type="http://schemas.openxmlformats.org/officeDocument/2006/relationships/image" Target="../media/image15.png"/><Relationship Id="rId7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6.png"/><Relationship Id="rId9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2.png"/><Relationship Id="rId7" Type="http://schemas.openxmlformats.org/officeDocument/2006/relationships/image" Target="../media/image5.png"/><Relationship Id="rId8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png"/><Relationship Id="rId4" Type="http://schemas.openxmlformats.org/officeDocument/2006/relationships/image" Target="../media/image26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2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275075" y="1216300"/>
            <a:ext cx="8520600" cy="630000"/>
          </a:xfrm>
          <a:prstGeom prst="rect">
            <a:avLst/>
          </a:prstGeom>
          <a:ln cap="flat" cmpd="dbl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100"/>
              <a:t>  </a:t>
            </a:r>
            <a:r>
              <a:rPr b="1" lang="en-GB" sz="2500" u="sng">
                <a:solidFill>
                  <a:srgbClr val="000000"/>
                </a:solidFill>
              </a:rPr>
              <a:t>Secondary Price List 2026/2027</a:t>
            </a:r>
            <a:endParaRPr sz="5300">
              <a:solidFill>
                <a:srgbClr val="000000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1800" y="159650"/>
            <a:ext cx="3137126" cy="66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36530">
            <a:off x="1346700" y="122362"/>
            <a:ext cx="1591424" cy="962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047719">
            <a:off x="457726" y="159650"/>
            <a:ext cx="568049" cy="88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78069">
            <a:off x="6951875" y="3367425"/>
            <a:ext cx="1977327" cy="14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194047">
            <a:off x="364875" y="3387950"/>
            <a:ext cx="961299" cy="1441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499261">
            <a:off x="604773" y="2053214"/>
            <a:ext cx="1508724" cy="1131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667257">
            <a:off x="7480800" y="2009376"/>
            <a:ext cx="1285552" cy="1287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751730">
            <a:off x="2337274" y="3785350"/>
            <a:ext cx="1670525" cy="111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741199">
            <a:off x="5339234" y="2445796"/>
            <a:ext cx="1659009" cy="1005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872175" y="2348050"/>
            <a:ext cx="1511524" cy="100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851645">
            <a:off x="3532287" y="254810"/>
            <a:ext cx="1835525" cy="697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638622">
            <a:off x="337051" y="152326"/>
            <a:ext cx="866052" cy="1266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ctrTitle"/>
          </p:nvPr>
        </p:nvSpPr>
        <p:spPr>
          <a:xfrm>
            <a:off x="245750" y="780500"/>
            <a:ext cx="8520600" cy="7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80"/>
              <a:t>Breakfast / Break </a:t>
            </a:r>
            <a:endParaRPr sz="4080"/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1800" y="159650"/>
            <a:ext cx="3137126" cy="66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9300" y="3499300"/>
            <a:ext cx="1977326" cy="14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9725" y="3645975"/>
            <a:ext cx="1402401" cy="140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0500" y="2166575"/>
            <a:ext cx="1669550" cy="124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45276" y="1573100"/>
            <a:ext cx="1721076" cy="1724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0491" y="262980"/>
            <a:ext cx="1977324" cy="1482269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4"/>
          <p:cNvSpPr txBox="1"/>
          <p:nvPr/>
        </p:nvSpPr>
        <p:spPr>
          <a:xfrm>
            <a:off x="2171100" y="4674625"/>
            <a:ext cx="4801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For adults and Teachers VAT will be Charged  </a:t>
            </a:r>
            <a:endParaRPr sz="1000"/>
          </a:p>
        </p:txBody>
      </p:sp>
      <p:graphicFrame>
        <p:nvGraphicFramePr>
          <p:cNvPr id="79" name="Google Shape;79;p14"/>
          <p:cNvGraphicFramePr/>
          <p:nvPr/>
        </p:nvGraphicFramePr>
        <p:xfrm>
          <a:off x="2974088" y="1444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{838DF782-656F-4EBE-B967-ABB9A46991F6}</a:tableStyleId>
              </a:tblPr>
              <a:tblGrid>
                <a:gridCol w="2076450"/>
                <a:gridCol w="952500"/>
              </a:tblGrid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Breakfast Baguette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£ 1.46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Whole Breakfast Baguette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£ 2.20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Breakfast Muffin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£ 2.00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Hash Brown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£ 0.85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Cereal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£ 1.14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Filled Croissant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£ 1.52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Sausage roll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£ 1.38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Pizza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£ 1.91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Waffles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£ 1.22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Toast/Crumpet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£ 0.79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Fruit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£ 0.79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Fruit Box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£ 1.63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Ketchup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£ 0.20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Savoury Pastry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£ 1.51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/>
          <p:nvPr>
            <p:ph type="ctrTitle"/>
          </p:nvPr>
        </p:nvSpPr>
        <p:spPr>
          <a:xfrm>
            <a:off x="311700" y="883775"/>
            <a:ext cx="8520600" cy="65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Drinks </a:t>
            </a:r>
            <a:endParaRPr/>
          </a:p>
        </p:txBody>
      </p:sp>
      <p:pic>
        <p:nvPicPr>
          <p:cNvPr id="85" name="Google Shape;8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1800" y="159650"/>
            <a:ext cx="3137126" cy="66097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 txBox="1"/>
          <p:nvPr/>
        </p:nvSpPr>
        <p:spPr>
          <a:xfrm>
            <a:off x="1055075" y="4498725"/>
            <a:ext cx="6301200" cy="5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solidFill>
                  <a:schemeClr val="dk1"/>
                </a:solidFill>
              </a:rPr>
              <a:t>For adults and Teachers VAT will be Charged.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87" name="Google Shape;8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36530">
            <a:off x="100175" y="2768087"/>
            <a:ext cx="1591424" cy="962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047731">
            <a:off x="826559" y="293389"/>
            <a:ext cx="752930" cy="1177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181551">
            <a:off x="7099500" y="3273322"/>
            <a:ext cx="1835524" cy="69787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0" name="Google Shape;90;p15"/>
          <p:cNvGraphicFramePr/>
          <p:nvPr/>
        </p:nvGraphicFramePr>
        <p:xfrm>
          <a:off x="3163400" y="1402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{838DF782-656F-4EBE-B967-ABB9A46991F6}</a:tableStyleId>
              </a:tblPr>
              <a:tblGrid>
                <a:gridCol w="1714500"/>
                <a:gridCol w="952500"/>
              </a:tblGrid>
              <a:tr h="273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Water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£ 0.95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3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Radnor Fizz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£ 1.13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3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Radnor Splash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£ 1.65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3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Apple juice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£ 0.97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3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Orange juice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£ 0.97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3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Viva Milk Carton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£ 0.91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3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Yazoo Milkshake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£ 1.65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3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Capri Sun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£ 1.47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3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Ribena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£ 1.34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30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Suso Can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/>
                        <a:t>£ 1.36</a:t>
                      </a:r>
                      <a:endParaRPr b="1" sz="11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/>
          <p:nvPr>
            <p:ph type="ctrTitle"/>
          </p:nvPr>
        </p:nvSpPr>
        <p:spPr>
          <a:xfrm>
            <a:off x="2154104" y="820625"/>
            <a:ext cx="4216200" cy="73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300"/>
              <a:t>SNACKS</a:t>
            </a:r>
            <a:r>
              <a:rPr lang="en-GB" sz="3300"/>
              <a:t> </a:t>
            </a:r>
            <a:r>
              <a:rPr lang="en-GB" sz="2000"/>
              <a:t>   </a:t>
            </a:r>
            <a:endParaRPr/>
          </a:p>
        </p:txBody>
      </p:sp>
      <p:sp>
        <p:nvSpPr>
          <p:cNvPr id="96" name="Google Shape;96;p16"/>
          <p:cNvSpPr txBox="1"/>
          <p:nvPr/>
        </p:nvSpPr>
        <p:spPr>
          <a:xfrm>
            <a:off x="2373900" y="4608650"/>
            <a:ext cx="430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For adults and Teachers VAT will be Charged  </a:t>
            </a:r>
            <a:endParaRPr sz="1000"/>
          </a:p>
        </p:txBody>
      </p:sp>
      <p:pic>
        <p:nvPicPr>
          <p:cNvPr id="97" name="Google Shape;9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1800" y="159650"/>
            <a:ext cx="3137126" cy="66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194047">
            <a:off x="364875" y="3387950"/>
            <a:ext cx="961299" cy="1441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92875" y="3513025"/>
            <a:ext cx="1511524" cy="100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34358">
            <a:off x="7374575" y="1686400"/>
            <a:ext cx="1233850" cy="123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751730">
            <a:off x="366324" y="239125"/>
            <a:ext cx="1670525" cy="11119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2" name="Google Shape;102;p16"/>
          <p:cNvGraphicFramePr/>
          <p:nvPr/>
        </p:nvGraphicFramePr>
        <p:xfrm>
          <a:off x="2787675" y="177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{838DF782-656F-4EBE-B967-ABB9A46991F6}</a:tableStyleId>
              </a:tblPr>
              <a:tblGrid>
                <a:gridCol w="1714500"/>
                <a:gridCol w="952500"/>
              </a:tblGrid>
              <a:tr h="257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Crisps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/>
                        <a:t>£ 1.22</a:t>
                      </a:r>
                      <a:endParaRPr b="1" sz="13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Pringles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/>
                        <a:t>£ 1.54</a:t>
                      </a:r>
                      <a:endParaRPr b="1" sz="13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</a:rPr>
                        <a:t>Cake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</a:rPr>
                        <a:t>£ 1.22</a:t>
                      </a:r>
                      <a:endParaRPr b="1" sz="13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</a:rPr>
                        <a:t>Nacho’s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</a:rPr>
                        <a:t>£ 1.63</a:t>
                      </a:r>
                      <a:endParaRPr b="1" sz="13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</a:rPr>
                        <a:t>Ice Lolly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</a:rPr>
                        <a:t>£ 1.22</a:t>
                      </a:r>
                      <a:endParaRPr b="1" sz="13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</a:rPr>
                        <a:t>Strawberry Split</a:t>
                      </a:r>
                      <a:endParaRPr sz="13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</a:rPr>
                        <a:t>£ 1.36</a:t>
                      </a:r>
                      <a:endParaRPr b="1" sz="13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/>
          <p:nvPr>
            <p:ph type="ctrTitle"/>
          </p:nvPr>
        </p:nvSpPr>
        <p:spPr>
          <a:xfrm>
            <a:off x="0" y="820625"/>
            <a:ext cx="8520600" cy="73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Lunch</a:t>
            </a:r>
            <a:endParaRPr/>
          </a:p>
        </p:txBody>
      </p:sp>
      <p:sp>
        <p:nvSpPr>
          <p:cNvPr id="108" name="Google Shape;108;p17"/>
          <p:cNvSpPr txBox="1"/>
          <p:nvPr/>
        </p:nvSpPr>
        <p:spPr>
          <a:xfrm>
            <a:off x="2351975" y="4681900"/>
            <a:ext cx="4410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For adults and Teachers VAT will be Charged</a:t>
            </a:r>
            <a:endParaRPr/>
          </a:p>
        </p:txBody>
      </p:sp>
      <p:pic>
        <p:nvPicPr>
          <p:cNvPr id="109" name="Google Shape;10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1800" y="159650"/>
            <a:ext cx="3137126" cy="66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38622">
            <a:off x="337051" y="152326"/>
            <a:ext cx="866052" cy="1266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94330">
            <a:off x="315175" y="3779350"/>
            <a:ext cx="1166326" cy="1166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05503">
            <a:off x="340948" y="2058875"/>
            <a:ext cx="1273500" cy="84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741199">
            <a:off x="7185609" y="1049596"/>
            <a:ext cx="1659009" cy="1005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834841">
            <a:off x="7750775" y="2360724"/>
            <a:ext cx="777625" cy="116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962318">
            <a:off x="7207475" y="3938076"/>
            <a:ext cx="1085149" cy="108514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6" name="Google Shape;116;p17"/>
          <p:cNvGraphicFramePr/>
          <p:nvPr/>
        </p:nvGraphicFramePr>
        <p:xfrm>
          <a:off x="2963914" y="1380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{838DF782-656F-4EBE-B967-ABB9A46991F6}</a:tableStyleId>
              </a:tblPr>
              <a:tblGrid>
                <a:gridCol w="1885950"/>
                <a:gridCol w="952500"/>
              </a:tblGrid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Cold meal Deal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£ 3.50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Hot meal Deal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£ 3.50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Main Meal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£ 2.69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Jacket Potato x 1 Topping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£ 2.77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Pasta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£ 2.69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Panini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£ 2.91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Cold Pasta Pots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£ 1.56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Salad Box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£ 3.10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Basic Sandwich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£ 2.70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Premium Sandwich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£ 3.03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Extra Topping</a:t>
                      </a:r>
                      <a:endParaRPr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/>
                        <a:t>£ 0.40</a:t>
                      </a:r>
                      <a:endParaRPr b="1" sz="1000"/>
                    </a:p>
                  </a:txBody>
                  <a:tcPr marT="19050" marB="19050" marR="28575" marL="28575" anchor="b">
                    <a:lnL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/>
          <p:nvPr>
            <p:ph type="ctrTitle"/>
          </p:nvPr>
        </p:nvSpPr>
        <p:spPr>
          <a:xfrm>
            <a:off x="311700" y="353000"/>
            <a:ext cx="8520600" cy="7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Salad Boxes</a:t>
            </a:r>
            <a:endParaRPr/>
          </a:p>
        </p:txBody>
      </p:sp>
      <p:sp>
        <p:nvSpPr>
          <p:cNvPr id="122" name="Google Shape;122;p18"/>
          <p:cNvSpPr txBox="1"/>
          <p:nvPr>
            <p:ph idx="1" type="subTitle"/>
          </p:nvPr>
        </p:nvSpPr>
        <p:spPr>
          <a:xfrm>
            <a:off x="879450" y="1145600"/>
            <a:ext cx="6898800" cy="64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These are now available to purchase.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23" name="Google Shape;12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65864">
            <a:off x="298236" y="2064416"/>
            <a:ext cx="1594646" cy="2126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59701">
            <a:off x="7370444" y="2113251"/>
            <a:ext cx="1521363" cy="202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">
            <a:off x="2414488" y="1795407"/>
            <a:ext cx="1998125" cy="2664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3">
            <a:off x="4815300" y="1795404"/>
            <a:ext cx="1998125" cy="2664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13425" y="51450"/>
            <a:ext cx="2251475" cy="47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/>
          <p:nvPr>
            <p:ph type="ctrTitle"/>
          </p:nvPr>
        </p:nvSpPr>
        <p:spPr>
          <a:xfrm>
            <a:off x="311700" y="353000"/>
            <a:ext cx="8520600" cy="7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Sold at £3.10</a:t>
            </a:r>
            <a:endParaRPr/>
          </a:p>
        </p:txBody>
      </p:sp>
      <p:pic>
        <p:nvPicPr>
          <p:cNvPr id="133" name="Google Shape;13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423025">
            <a:off x="536729" y="1909400"/>
            <a:ext cx="2071901" cy="1553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6200" y="1408575"/>
            <a:ext cx="1916675" cy="2555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91492">
            <a:off x="6130950" y="1548199"/>
            <a:ext cx="2729479" cy="2047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93375" y="140550"/>
            <a:ext cx="2175551" cy="45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